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53C2-3A9D-436C-8CEC-79DBFCC5CBF7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F3B5-A00C-4B4E-87E8-BC8C7EE7A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27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F103A-63D5-706B-C619-F357B1015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7B8C80-9803-10E5-4187-B6918AD7F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31705-C8EC-DBF7-ADCC-AF8D0C56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B234-500A-4B80-9242-2BBEE9EF80D6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1960C-6BC6-CE7F-76BD-798A65AD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8C0F0-EEBB-EAA9-020B-31C25C37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1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AB6AC-CEAE-88F1-58A1-DCA395FE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FCC3D1-C801-DA56-0827-2BD6D859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195DE9-757E-9F19-D44E-99627BFD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4BE-E52C-4AC5-AC6F-8BA702BA93F0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46D8B-15C7-96AC-1F01-1BED787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B7103-333F-9A35-288D-AD3D7550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20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186CAF-B81E-37AC-5A5E-D360CB843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8222A8-9C5C-CF36-5B72-D6F73BFAA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A0573-8139-A4DD-2378-C3EEC4D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469-6B85-47D3-9F74-4323611B7C16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AFE7A-D259-D09F-B435-CA457C80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42E5D-3B10-A5F9-4721-F045B46D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6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2268D-C0B8-2BEA-A671-FEE4821A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060B87-B68B-57F8-79E6-52E185AB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88CA4-1021-7290-1C67-A946DFCB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65C8-391B-4192-BA5D-DBD28FE4CFCD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03D078-D528-3C11-2E73-4C838F30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B60CA8-5E3A-AA4C-8187-42462D82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36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6069B-11D1-88F1-64FD-016FF83F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01AE7-D9DD-F212-6781-A1A1705E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006D9-88F2-73E4-4435-24E331C2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7BC9-DD82-48E0-981D-677376B66383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D62F5-A0C3-74A3-21C4-D43C3502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0CC5E-92CC-CE28-CF11-23C9194B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7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98C2C-0438-C6EA-0406-F1168BAF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5EE02-4A34-7C3B-DE97-7D4964233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95C5E6-A532-0D63-C81B-B3FD46CC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6C1E1-491B-2E70-1162-09FA08CF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9838-3D5F-4D7C-ABB9-EA9297540C14}" type="datetime1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8860B-E9E4-D45D-81FF-D011061B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4E63A-5EF0-B020-2A2C-72BDE18A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9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64DB4-FC37-8AAC-62B4-EB22C002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598736-C4E1-28C9-BC71-73DF48E9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19C2A9-FC36-D074-64F9-F93C9FEFA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2E9D38-AD62-63F1-528F-858E775C0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06931E-E484-C080-D67D-818A61B2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BB9ED8-D572-04CF-C690-8FE175D9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0301-14F3-4654-B7C9-AE786D5D46E6}" type="datetime1">
              <a:rPr lang="es-ES" smtClean="0"/>
              <a:t>27/06/2023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A064B0-03B1-EC65-CF2F-6FD51AF3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8119BC-C416-613F-5575-48059136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0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722FB-4441-B6A0-5F14-A3734245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750EE8-5225-1ED9-D6F1-15A4CBEF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F72-9DCC-4FE2-89EA-5F6E548737D8}" type="datetime1">
              <a:rPr lang="es-ES" smtClean="0"/>
              <a:t>27/06/2023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660EC4-8455-35B4-6E86-0465006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306F64-1C8A-CD2F-A158-A3700B7B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5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36E49B-EB2E-E793-01F8-7D7255E0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BE5C-5AD8-4882-A0B6-FB66E7902818}" type="datetime1">
              <a:rPr lang="es-ES" smtClean="0"/>
              <a:t>27/06/2023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E790C5-63D4-69F9-DC01-4F3B2540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B5E455-8C33-04FF-EE10-501ECFA0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20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86DB4-9229-69A6-D425-830C6393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73284-8B5B-A140-4C94-35F2CCDDB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ABCF2-C6C8-57C7-E0E9-97749892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A2B05-D7DC-2749-9B2F-42FA2CBF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466-EAED-4BE8-BE5A-9D6CF5F4DDF7}" type="datetime1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072DF2-F7C1-B006-EF6C-F871935B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627D9-FC1E-4464-1A87-AAC47D14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0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98573-8D72-B59C-8F7C-BC3C482D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1AAB2D-CF3C-C16A-8778-FF563F127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12DFA5-E246-761E-2CC6-8B6E1D8AF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067D51-A3EA-4BD6-BDAC-5E12FD16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EA4D-4C0F-4446-AB39-787A6CFC5B13}" type="datetime1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F2E06-ADC5-E37F-EEF1-B4411096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Mrs. Rocío Vales (Universidad Pablo de Olavide)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C385F-2FD7-1455-8F74-8976FA3A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7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5E853-4F96-E954-8BC5-A5B45894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DF6FD-6849-E310-1390-8CE7F7F5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D771BD-737F-FDBF-2D6F-58755ED2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B8BA-E9C4-4DF9-A548-11DA28F3AE87}" type="datetime1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7B7C69-0554-5CFB-89DE-9853D720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Mrs. Rocío Vales (Universidad Pablo de Olavide)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1AECF5-FB86-625C-9379-73D9388E4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368E-687E-4261-B044-0E255C6E21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4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valcal@upo.es" TargetMode="External" /><Relationship Id="rId2" Type="http://schemas.openxmlformats.org/officeDocument/2006/relationships/hyperlink" Target="mailto:erre.vales@gmail.com" TargetMode="Externa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2F900-4D99-B9DB-635C-A2F701C6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000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/>
              <a:t>MILITARY ASSISTANCE WIHTIN THE FRAMEWORK OF THE DEFENSE OF THE LIBERAL INTERNATIONAL ORDER:</a:t>
            </a:r>
            <a:endParaRPr lang="es-ES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F35343-191D-CC3B-53F8-30743AFFF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2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/>
              <a:t>HOW DOES MILITARY ASSISTANCE TO UKRAINE FIT INTO US GRAND STRATEGY?</a:t>
            </a:r>
            <a:endParaRPr lang="es-ES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30C7BD-7A30-96D7-042A-F2386D5E1893}"/>
              </a:ext>
            </a:extLst>
          </p:cNvPr>
          <p:cNvSpPr txBox="1"/>
          <p:nvPr/>
        </p:nvSpPr>
        <p:spPr>
          <a:xfrm>
            <a:off x="3357880" y="4835525"/>
            <a:ext cx="5476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/>
              <a:t>Mrs. Rocío Vales</a:t>
            </a:r>
          </a:p>
          <a:p>
            <a:pPr algn="ctr"/>
            <a:r>
              <a:rPr lang="es-ES" sz="2400"/>
              <a:t>Predoctoral fellow</a:t>
            </a:r>
          </a:p>
          <a:p>
            <a:pPr algn="ctr"/>
            <a:r>
              <a:rPr lang="es-ES" sz="2400"/>
              <a:t>Universidad Pablo de Olavide</a:t>
            </a:r>
          </a:p>
          <a:p>
            <a:endParaRPr lang="es-ES" dirty="0"/>
          </a:p>
        </p:txBody>
      </p:sp>
      <p:pic>
        <p:nvPicPr>
          <p:cNvPr id="6" name="Imagen 5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62CD553E-F696-9044-DFB0-B58D3909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164558"/>
            <a:ext cx="4129626" cy="1439770"/>
          </a:xfrm>
          <a:prstGeom prst="rect">
            <a:avLst/>
          </a:prstGeom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EFD919C-A44F-618C-5807-6EFB00CFE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0" y="164558"/>
            <a:ext cx="4909273" cy="14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3FB58-7B7B-D943-0CF1-8437A724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5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err="1"/>
              <a:t>Thank</a:t>
            </a:r>
            <a:r>
              <a:rPr lang="es-ES" sz="6600" b="1" dirty="0"/>
              <a:t> </a:t>
            </a:r>
            <a:r>
              <a:rPr lang="es-ES" sz="6600" b="1" dirty="0" err="1"/>
              <a:t>you</a:t>
            </a:r>
            <a:r>
              <a:rPr lang="es-ES" sz="6600" b="1" dirty="0"/>
              <a:t> </a:t>
            </a:r>
            <a:r>
              <a:rPr lang="es-ES" sz="6600" b="1" dirty="0" err="1"/>
              <a:t>very</a:t>
            </a:r>
            <a:r>
              <a:rPr lang="es-ES" sz="6600" b="1" dirty="0"/>
              <a:t> </a:t>
            </a:r>
            <a:r>
              <a:rPr lang="es-ES" sz="6600" b="1" dirty="0" err="1"/>
              <a:t>much</a:t>
            </a:r>
            <a:r>
              <a:rPr lang="es-ES" sz="6600" b="1" dirty="0"/>
              <a:t> </a:t>
            </a:r>
            <a:r>
              <a:rPr lang="es-ES" sz="6600" b="1" dirty="0" err="1"/>
              <a:t>for</a:t>
            </a:r>
            <a:r>
              <a:rPr lang="es-ES" sz="6600" b="1" dirty="0"/>
              <a:t> </a:t>
            </a:r>
            <a:r>
              <a:rPr lang="es-ES" sz="6600" b="1" dirty="0" err="1"/>
              <a:t>your</a:t>
            </a:r>
            <a:r>
              <a:rPr lang="es-ES" sz="6600" b="1" dirty="0"/>
              <a:t> </a:t>
            </a:r>
            <a:r>
              <a:rPr lang="es-ES" sz="6600" b="1" dirty="0" err="1"/>
              <a:t>attention</a:t>
            </a:r>
            <a:r>
              <a:rPr lang="es-ES" sz="6600" b="1" dirty="0"/>
              <a:t>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1A111-77CB-7B27-B400-F0098B91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055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Rocío Vales Calderón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</a:rPr>
              <a:t>Universidad Pablo de Olavide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</a:rPr>
              <a:t>E-mail</a:t>
            </a:r>
            <a:r>
              <a:rPr lang="es-ES" sz="2800" dirty="0"/>
              <a:t>: </a:t>
            </a:r>
            <a:r>
              <a:rPr lang="es-ES" sz="2800" dirty="0">
                <a:hlinkClick r:id="rId2"/>
              </a:rPr>
              <a:t>erre.vales@gmail.com</a:t>
            </a:r>
            <a:r>
              <a:rPr lang="es-ES" sz="2800" dirty="0"/>
              <a:t> / </a:t>
            </a:r>
            <a:r>
              <a:rPr lang="es-ES" sz="2800" dirty="0">
                <a:hlinkClick r:id="rId3"/>
              </a:rPr>
              <a:t>rvalcal@upo.es</a:t>
            </a:r>
            <a:r>
              <a:rPr lang="es-ES" sz="2800" dirty="0"/>
              <a:t> </a:t>
            </a:r>
          </a:p>
        </p:txBody>
      </p:sp>
      <p:pic>
        <p:nvPicPr>
          <p:cNvPr id="7" name="Imagen 6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EB99C96E-3210-25B4-E2F7-AB2DE1949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24" y="280248"/>
            <a:ext cx="5009896" cy="1746671"/>
          </a:xfrm>
          <a:prstGeom prst="rect">
            <a:avLst/>
          </a:prstGeom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F453951-C960-FCC4-4EB6-A02BA0A8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96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4B8FD6-1EF7-B5BE-C2AA-B5B3BC92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9B8C0-81D0-8325-64FF-826C6FF7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3" y="2641755"/>
            <a:ext cx="4114773" cy="2500179"/>
          </a:xfrm>
        </p:spPr>
        <p:txBody>
          <a:bodyPr anchor="t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s-E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Grand </a:t>
            </a:r>
            <a:r>
              <a:rPr lang="es-ES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: Liberal </a:t>
            </a:r>
            <a:r>
              <a:rPr lang="es-E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Hegemony</a:t>
            </a:r>
            <a:endParaRPr lang="es-E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Grand Strategy and Ideological Positions in the Foreign </a:t>
            </a:r>
            <a:r>
              <a:rPr lang="en-US" sz="17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olicy E</a:t>
            </a:r>
            <a:r>
              <a:rPr lang="en-US" sz="17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stablishment </a:t>
            </a:r>
            <a:endParaRPr lang="es-ES" sz="17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Post-Cold War Liberal International Order and US’ Return to </a:t>
            </a:r>
            <a:r>
              <a:rPr lang="en-US" sz="17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 Strategy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Russia’s </a:t>
            </a:r>
            <a:r>
              <a:rPr lang="en-US" sz="17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Military Operation</a:t>
            </a:r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US’ Approach to the Invasion</a:t>
            </a:r>
            <a:endParaRPr lang="es-ES" sz="17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s-E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</a:t>
            </a:r>
            <a:r>
              <a:rPr lang="es-ES" sz="17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S" sz="17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onsiderations</a:t>
            </a:r>
            <a:endParaRPr lang="es-ES" sz="17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s-ES" sz="11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D188ECE-64D8-EDEE-CA7A-78336C4A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2</a:t>
            </a:fld>
            <a:endParaRPr lang="es-ES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F6D41655-B28A-57F1-75A3-030CC3DB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05" y="1095504"/>
            <a:ext cx="7131129" cy="44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8C43B6-0464-7E4D-2216-05B8380E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4100">
                <a:latin typeface="Arial" panose="020B0604020202020204" pitchFamily="34" charset="0"/>
                <a:cs typeface="Arial" panose="020B0604020202020204" pitchFamily="34" charset="0"/>
              </a:rPr>
              <a:t>1. The US’ </a:t>
            </a:r>
            <a:r>
              <a:rPr lang="es-ES" sz="4100" i="1">
                <a:latin typeface="Arial" panose="020B0604020202020204" pitchFamily="34" charset="0"/>
                <a:cs typeface="Arial" panose="020B0604020202020204" pitchFamily="34" charset="0"/>
              </a:rPr>
              <a:t>grand strategy: </a:t>
            </a:r>
            <a:r>
              <a:rPr lang="es-ES" sz="4100">
                <a:latin typeface="Arial" panose="020B0604020202020204" pitchFamily="34" charset="0"/>
                <a:cs typeface="Arial" panose="020B0604020202020204" pitchFamily="34" charset="0"/>
              </a:rPr>
              <a:t>Liberal Hegemony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2929E-7AF0-533B-3A3B-9C25B69A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615" y="1302711"/>
            <a:ext cx="5016500" cy="4249010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US engaged in the decades after World War II in the most ambitious and far-reaching liberal order building.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Ikenberry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this international order would be a </a:t>
            </a:r>
            <a:r>
              <a:rPr lang="en-GB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liberal hegemonic order</a:t>
            </a:r>
          </a:p>
          <a:p>
            <a:pPr algn="just"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US’ leadership in maintaining the liberal international order can be considered an act of self-interest.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serves US political, economic, and security interests and objectives</a:t>
            </a:r>
          </a:p>
          <a:p>
            <a:pPr algn="just"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Barry R. Posen, US’ grand strategy is </a:t>
            </a:r>
            <a:r>
              <a:rPr lang="en-GB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liberal hegemony. 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primacy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notorious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role in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preserving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5837A33-95B4-7FF3-59F4-5CE4A4EA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E3368E-687E-4261-B044-0E255C6E2160}" type="slidenum">
              <a:rPr lang="es-E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s-ES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D7CB1-E316-BDB8-564D-9ABB2D3E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algn="ctr"/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US Grand Strategy and Ideological Positions in the Foreign Policy Establishment </a:t>
            </a:r>
            <a:endParaRPr lang="es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411E28-730E-ADC2-2288-71F16069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US’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throughtout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consecutive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visions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ideological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positions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role.</a:t>
            </a:r>
          </a:p>
          <a:p>
            <a:pPr algn="just">
              <a:buFontTx/>
              <a:buChar char="-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ideological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Realists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Neoconservatives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Liberal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Interventionists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Jacksonians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D0E07-723C-E742-B03D-C4BADE59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E3368E-687E-4261-B044-0E255C6E2160}" type="slidenum">
              <a:rPr lang="es-E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s-ES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944E73C9-B7F3-CE73-66A7-02D084759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58" y="1750102"/>
            <a:ext cx="2560320" cy="339115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F3803097-792E-1E90-7E6B-E3A188746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1750102"/>
            <a:ext cx="2560320" cy="335779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BBAB6A4D-69BB-60F0-D53E-C6285CA49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22" y="1750102"/>
            <a:ext cx="2560320" cy="333592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26F8A7B0-94D0-7D82-D334-DD2B567B8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63" y="1738798"/>
            <a:ext cx="2696869" cy="341375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AF87919-A745-B90C-6F85-CAFF1FF55C2C}"/>
              </a:ext>
            </a:extLst>
          </p:cNvPr>
          <p:cNvSpPr txBox="1"/>
          <p:nvPr/>
        </p:nvSpPr>
        <p:spPr>
          <a:xfrm>
            <a:off x="731747" y="537464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GEORGE H.W. BUSH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FA33A7-1408-A9D5-D12E-2E4BEB5FCE91}"/>
              </a:ext>
            </a:extLst>
          </p:cNvPr>
          <p:cNvSpPr txBox="1"/>
          <p:nvPr/>
        </p:nvSpPr>
        <p:spPr>
          <a:xfrm>
            <a:off x="3502822" y="538480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WILLIAM J. CLINTON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A65927-7322-64E6-5634-DECC128E54CD}"/>
              </a:ext>
            </a:extLst>
          </p:cNvPr>
          <p:cNvSpPr txBox="1"/>
          <p:nvPr/>
        </p:nvSpPr>
        <p:spPr>
          <a:xfrm>
            <a:off x="6511919" y="538480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GEORGE H. BUSH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BD2F2DE-62E9-EF15-29BB-D64714156C45}"/>
              </a:ext>
            </a:extLst>
          </p:cNvPr>
          <p:cNvSpPr txBox="1"/>
          <p:nvPr/>
        </p:nvSpPr>
        <p:spPr>
          <a:xfrm>
            <a:off x="9338137" y="538480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DONALD J. TRUMP</a:t>
            </a:r>
          </a:p>
        </p:txBody>
      </p:sp>
      <p:sp>
        <p:nvSpPr>
          <p:cNvPr id="31" name="Marcador de número de diapositiva 30">
            <a:extLst>
              <a:ext uri="{FF2B5EF4-FFF2-40B4-BE49-F238E27FC236}">
                <a16:creationId xmlns:a16="http://schemas.microsoft.com/office/drawing/2014/main" id="{2192572E-7F64-DEBE-AC99-8AE7FC4C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59" y="6356350"/>
            <a:ext cx="2743200" cy="365125"/>
          </a:xfrm>
        </p:spPr>
        <p:txBody>
          <a:bodyPr/>
          <a:lstStyle/>
          <a:p>
            <a:fld id="{C8E3368E-687E-4261-B044-0E255C6E216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4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1D100D-31F0-106E-61C6-E165A164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The Post-Cold War Liberal International Order and US’ Return to Grand Strategy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623A4-5188-ECA5-279E-313AE275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587751"/>
            <a:ext cx="9849751" cy="3347330"/>
          </a:xfrm>
        </p:spPr>
        <p:txBody>
          <a:bodyPr anchor="ctr">
            <a:noAutofit/>
          </a:bodyPr>
          <a:lstStyle/>
          <a:p>
            <a:pPr algn="just">
              <a:buFontTx/>
              <a:buChar char="-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US emerged 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lonely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superpower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entered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unipolar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post-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showed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fading after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Russia’s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invasion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Georgia in 2008.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Russia’s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annexation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Crimea in 2014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marked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definite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of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competition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liberal international order faces challenges from revisionist powers that have emerged in the last decades.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Biden’s NSS, China is the main competitor</a:t>
            </a:r>
          </a:p>
          <a:p>
            <a:pPr algn="just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Nevertheless, the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maintaining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liberal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order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line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US’ grand strategy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faced challenges from within the US establishment.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Donald Trump’s 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illiberal hegemony</a:t>
            </a:r>
            <a:endParaRPr lang="es-E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91435-B412-3735-504C-35B84593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77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99D38A-5D45-FBA9-9DE2-05E8B9E4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Biden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Administration’s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Ideological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Position?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3182A-2DD5-0018-1F46-066464EC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11" y="2389218"/>
            <a:ext cx="4958534" cy="3967132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Biden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extended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liberal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internventionists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of Defense, Lloyd Austin,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prominent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figure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realist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algn="just">
              <a:buFontTx/>
              <a:buChar char="-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Joe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Biden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 mixture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realist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liberal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interventionist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positions.</a:t>
            </a:r>
          </a:p>
          <a:p>
            <a:pPr algn="just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Biden will end up decanting the decision-making process, increasingly characterized by the importance of the President. 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3E6E827D-A5CD-BE8D-C53C-593E7CFDB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r="2" b="3559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F363683-C3F8-61B4-9F7A-4FFAFEA2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68E-687E-4261-B044-0E255C6E21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60424F-599D-3EA6-6CCF-A70CFC3F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Russia’s Special Military Operation and US’ Approach to the Invasion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3B600-10EA-29B8-997F-70B1F4B6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375" y="1690980"/>
            <a:ext cx="5280660" cy="3560260"/>
          </a:xfrm>
        </p:spPr>
        <p:txBody>
          <a:bodyPr anchor="ctr"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US has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been the leading provider of security assistance </a:t>
            </a: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and has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played a relevant leadership role in coordinating </a:t>
            </a:r>
            <a:r>
              <a:rPr lang="es-ES" sz="1800" kern="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</a:rPr>
              <a:t>answer Russia’s invasion of Ukraine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i="1" kern="0" dirty="0">
                <a:latin typeface="Arial" panose="020B0604020202020204" pitchFamily="34" charset="0"/>
              </a:rPr>
              <a:t>Proxy warfare?</a:t>
            </a:r>
          </a:p>
          <a:p>
            <a:pPr algn="just">
              <a:buFontTx/>
              <a:buChar char="-"/>
            </a:pPr>
            <a:r>
              <a:rPr lang="en-US" sz="1800" kern="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ideological component of the answer is notoriously relevant.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1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in the contest between democracy and autocracy, between sovereignty and subjugation, make no mistake: Freedom will prevail</a:t>
            </a:r>
            <a:r>
              <a:rPr lang="en-US" sz="1800" i="1" kern="0" dirty="0"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en-US" sz="1800" i="1" kern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Competition is framed between liberal international order supporters and revisionist states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 that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have an authoritarian government.</a:t>
            </a:r>
            <a:endParaRPr lang="en-US" sz="1800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Arial" panose="020B0604020202020204" pitchFamily="34" charset="0"/>
                <a:ea typeface="Calibri" panose="020F0502020204030204" pitchFamily="34" charset="0"/>
              </a:rPr>
              <a:t>Similarities to Truman Doctrine</a:t>
            </a:r>
            <a:endParaRPr lang="es-ES" sz="18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D727D9-2456-901A-1BC9-391B8F52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E3368E-687E-4261-B044-0E255C6E2160}" type="slidenum">
              <a:rPr lang="es-E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s-ES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9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377CB1-D878-6C65-C1A2-53879040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5. Final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786B5-5874-27D3-55A8-FB95D2E1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514350" indent="-514350" algn="just"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accordance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900" i="1" dirty="0">
                <a:latin typeface="Arial" panose="020B0604020202020204" pitchFamily="34" charset="0"/>
                <a:cs typeface="Arial" panose="020B0604020202020204" pitchFamily="34" charset="0"/>
              </a:rPr>
              <a:t>balance of </a:t>
            </a:r>
            <a:r>
              <a:rPr lang="es-E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try to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emergence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of a rival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in Eurasia.</a:t>
            </a:r>
          </a:p>
          <a:p>
            <a:pPr marL="514350" indent="-514350" algn="just">
              <a:buAutoNum type="arabicPeriod"/>
            </a:pP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Notwithstading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ideological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Biden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pursue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liberal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conforms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deterrence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US’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role and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legitimacy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4B7C69-C2CA-3848-443C-92D1B699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E3368E-687E-4261-B044-0E255C6E2160}" type="slidenum">
              <a:rPr lang="es-ES" smtClean="0"/>
              <a:pPr>
                <a:spcAft>
                  <a:spcPts val="600"/>
                </a:spcAft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573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681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MILITARY ASSISTANCE WIHTIN THE FRAMEWORK OF THE DEFENSE OF THE LIBERAL INTERNATIONAL ORDER:</vt:lpstr>
      <vt:lpstr>CONTENTS</vt:lpstr>
      <vt:lpstr>1. The US’ grand strategy: Liberal Hegemony</vt:lpstr>
      <vt:lpstr>2. US Grand Strategy and Ideological Positions in the Foreign Policy Establishment </vt:lpstr>
      <vt:lpstr>Presentación de PowerPoint</vt:lpstr>
      <vt:lpstr>3. The Post-Cold War Liberal International Order and US’ Return to Grand Strategy </vt:lpstr>
      <vt:lpstr>The Biden Administration’s Ideological Position?</vt:lpstr>
      <vt:lpstr>4. Russia’s Special Military Operation and US’ Approach to the Invasion</vt:lpstr>
      <vt:lpstr>5. Final Considerations</vt:lpstr>
      <vt:lpstr>Thank you very much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ASSISTANCE WIHTIN THE FRAMEWORK OF THE DEFENSE OF THE LIBERAL INTERNATIONAL ORDER:</dc:title>
  <dc:creator>Rocio Vales Calderon</dc:creator>
  <cp:lastModifiedBy>Rocio Vales Calderon</cp:lastModifiedBy>
  <cp:revision>12</cp:revision>
  <dcterms:created xsi:type="dcterms:W3CDTF">2023-06-27T10:29:34Z</dcterms:created>
  <dcterms:modified xsi:type="dcterms:W3CDTF">2023-06-27T16:19:24Z</dcterms:modified>
</cp:coreProperties>
</file>